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32.xml" ContentType="application/vnd.openxmlformats-officedocument.presentationml.notesSlide+xml"/>
  <Override PartName="/ppt/tags/tag16.xml" ContentType="application/vnd.openxmlformats-officedocument.presentationml.tags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ppt/tags/tag18.xml" ContentType="application/vnd.openxmlformats-officedocument.presentationml.tags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51"/>
  </p:notesMasterIdLst>
  <p:handoutMasterIdLst>
    <p:handoutMasterId r:id="rId52"/>
  </p:handoutMasterIdLst>
  <p:sldIdLst>
    <p:sldId id="356" r:id="rId5"/>
    <p:sldId id="1624" r:id="rId6"/>
    <p:sldId id="338" r:id="rId7"/>
    <p:sldId id="374" r:id="rId8"/>
    <p:sldId id="366" r:id="rId9"/>
    <p:sldId id="372" r:id="rId10"/>
    <p:sldId id="361" r:id="rId11"/>
    <p:sldId id="362" r:id="rId12"/>
    <p:sldId id="347" r:id="rId13"/>
    <p:sldId id="350" r:id="rId14"/>
    <p:sldId id="352" r:id="rId15"/>
    <p:sldId id="370" r:id="rId16"/>
    <p:sldId id="381" r:id="rId17"/>
    <p:sldId id="382" r:id="rId18"/>
    <p:sldId id="383" r:id="rId19"/>
    <p:sldId id="384" r:id="rId20"/>
    <p:sldId id="353" r:id="rId21"/>
    <p:sldId id="385" r:id="rId22"/>
    <p:sldId id="386" r:id="rId23"/>
    <p:sldId id="387" r:id="rId24"/>
    <p:sldId id="388" r:id="rId25"/>
    <p:sldId id="389" r:id="rId26"/>
    <p:sldId id="1622" r:id="rId27"/>
    <p:sldId id="380" r:id="rId28"/>
    <p:sldId id="391" r:id="rId29"/>
    <p:sldId id="1623" r:id="rId30"/>
    <p:sldId id="1596" r:id="rId31"/>
    <p:sldId id="1597" r:id="rId32"/>
    <p:sldId id="1598" r:id="rId33"/>
    <p:sldId id="1599" r:id="rId34"/>
    <p:sldId id="1600" r:id="rId35"/>
    <p:sldId id="1602" r:id="rId36"/>
    <p:sldId id="1606" r:id="rId37"/>
    <p:sldId id="1608" r:id="rId38"/>
    <p:sldId id="1595" r:id="rId39"/>
    <p:sldId id="1621" r:id="rId40"/>
    <p:sldId id="1620" r:id="rId41"/>
    <p:sldId id="1619" r:id="rId42"/>
    <p:sldId id="1618" r:id="rId43"/>
    <p:sldId id="1617" r:id="rId44"/>
    <p:sldId id="1616" r:id="rId45"/>
    <p:sldId id="1615" r:id="rId46"/>
    <p:sldId id="1614" r:id="rId47"/>
    <p:sldId id="1613" r:id="rId48"/>
    <p:sldId id="1612" r:id="rId49"/>
    <p:sldId id="1611" r:id="rId5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Lori" initials="HL" lastIdx="6" clrIdx="0">
    <p:extLst>
      <p:ext uri="{19B8F6BF-5375-455C-9EA6-DF929625EA0E}">
        <p15:presenceInfo xmlns:p15="http://schemas.microsoft.com/office/powerpoint/2012/main" userId="S-1-5-21-2017986614-23424109-2091147243-6983" providerId="AD"/>
      </p:ext>
    </p:extLst>
  </p:cmAuthor>
  <p:cmAuthor id="2" name="Steele Dadzie, Timothy" initials="SDT" lastIdx="2" clrIdx="1">
    <p:extLst>
      <p:ext uri="{19B8F6BF-5375-455C-9EA6-DF929625EA0E}">
        <p15:presenceInfo xmlns:p15="http://schemas.microsoft.com/office/powerpoint/2012/main" userId="S-1-5-21-2017986614-23424109-2091147243-34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43D"/>
    <a:srgbClr val="204E5A"/>
    <a:srgbClr val="387F98"/>
    <a:srgbClr val="003366"/>
    <a:srgbClr val="666699"/>
    <a:srgbClr val="D0D8E8"/>
    <a:srgbClr val="E9EDF4"/>
    <a:srgbClr val="00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70" autoAdjust="0"/>
  </p:normalViewPr>
  <p:slideViewPr>
    <p:cSldViewPr snapToGrid="0" snapToObjects="1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23"/>
    </p:cViewPr>
  </p:sorterViewPr>
  <p:notesViewPr>
    <p:cSldViewPr snapToGrid="0" snapToObjects="1">
      <p:cViewPr varScale="1">
        <p:scale>
          <a:sx n="85" d="100"/>
          <a:sy n="85" d="100"/>
        </p:scale>
        <p:origin x="29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r">
              <a:defRPr sz="1200"/>
            </a:lvl1pPr>
          </a:lstStyle>
          <a:p>
            <a:fld id="{F3CF415F-F197-4378-B38B-0D5EED38834E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r">
              <a:defRPr sz="1200"/>
            </a:lvl1pPr>
          </a:lstStyle>
          <a:p>
            <a:fld id="{7D552FA9-BB0A-43C1-A554-DC478C1D0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4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r">
              <a:defRPr sz="1200"/>
            </a:lvl1pPr>
          </a:lstStyle>
          <a:p>
            <a:fld id="{9F34B82D-F548-224C-9B3B-7DE2392B53C3}" type="datetimeFigureOut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4" rIns="93147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47" tIns="46574" rIns="93147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r">
              <a:defRPr sz="1200"/>
            </a:lvl1pPr>
          </a:lstStyle>
          <a:p>
            <a:fld id="{C0AF1796-EA5C-BE43-A2FE-6223D651C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37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8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5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48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63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4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25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0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14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6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2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09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11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16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89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39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0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53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4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4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74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27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06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00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473" indent="-29595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3805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27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0849" indent="-23676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4371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7893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1415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4937" indent="-236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42032F-08EA-454B-A842-E291D63A5A44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3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5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5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9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1796-EA5C-BE43-A2FE-6223D651C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1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0F8A9D-5269-4CCB-9BE4-4721BE6CB8E4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D2C1-B42F-41B6-9576-1DD3D181C60D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C220-7E8E-4C14-8EFD-F00007C3A0F7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" y="1"/>
            <a:ext cx="2571751" cy="6857999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93207" y="57150"/>
            <a:ext cx="6279356" cy="67437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5163" y="64216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0EC-FC9C-4238-896F-44ACA83D8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43662" y="1"/>
            <a:ext cx="2571751" cy="6857999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7144" y="57150"/>
            <a:ext cx="6329363" cy="67437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5163" y="64216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F0EC-FC9C-4238-896F-44ACA83D8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048D-7C2A-48EF-916B-71C6D2E70E12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7F17B5-BA4E-4316-8AED-A7A744538782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2101-1F6B-4EA2-AAB3-8378B4BB1EC1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6640-AE2A-436F-879D-BDDC1D40AB31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7FE2-3719-4F83-9290-B19FA54C1EFF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97C5-2F6B-4A8F-957B-3AD8D985A564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9DA3-3443-4DA6-BE71-C1C4ACDE0BA9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49C2-3F9A-47C8-8B88-30914B3E0B3F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E3078E3-BBF3-4149-A2E3-F3F22E874E47}" type="datetime1">
              <a:rPr lang="en-US" smtClean="0"/>
              <a:pPr/>
              <a:t>8/3/2020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56A72F1-C897-1647-9CE8-BFFB194180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2756345"/>
            <a:ext cx="6278880" cy="1828800"/>
          </a:xfrm>
        </p:spPr>
        <p:txBody>
          <a:bodyPr/>
          <a:lstStyle/>
          <a:p>
            <a:pPr algn="ctr"/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NJ SLA, DLM and ACCESS: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Spring 2019 Administrations 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Bridgeton Public Schools</a:t>
            </a:r>
            <a:br>
              <a:rPr lang="en-US" sz="4000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8, 2019</a:t>
            </a:r>
            <a:br>
              <a:rPr lang="en-US" sz="4400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cap="none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Measuring College and Career Readiness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7591" y="486461"/>
            <a:ext cx="6472661" cy="826513"/>
          </a:xfrm>
        </p:spPr>
        <p:txBody>
          <a:bodyPr/>
          <a:lstStyle/>
          <a:p>
            <a:r>
              <a:rPr lang="en-US" sz="2000" cap="none" dirty="0">
                <a:solidFill>
                  <a:prstClr val="white"/>
                </a:solidFill>
              </a:rPr>
              <a:t>Comparison of </a:t>
            </a:r>
            <a:r>
              <a:rPr lang="en-US" sz="2000" cap="none" dirty="0"/>
              <a:t>Bridgeton’s</a:t>
            </a:r>
            <a:r>
              <a:rPr lang="en-US" sz="2000" cap="none" dirty="0">
                <a:solidFill>
                  <a:srgbClr val="FFFF00"/>
                </a:solidFill>
              </a:rPr>
              <a:t> </a:t>
            </a:r>
            <a:br>
              <a:rPr lang="en-US" sz="2000" cap="none" dirty="0"/>
            </a:br>
            <a:r>
              <a:rPr lang="en-US" sz="1800" cap="none" dirty="0">
                <a:solidFill>
                  <a:prstClr val="white"/>
                </a:solidFill>
              </a:rPr>
              <a:t>Spring 2019 NJSLA Administrations</a:t>
            </a:r>
            <a:br>
              <a:rPr lang="en-US" sz="1800" b="1" cap="none" dirty="0">
                <a:solidFill>
                  <a:prstClr val="white"/>
                </a:solidFill>
              </a:rPr>
            </a:br>
            <a:r>
              <a:rPr lang="en-US" sz="1800" b="1" cap="none" dirty="0">
                <a:solidFill>
                  <a:prstClr val="white"/>
                </a:solidFill>
              </a:rPr>
              <a:t>Mathematics to New Jersey - Percentages for 2019</a:t>
            </a:r>
            <a:endParaRPr lang="en-US" sz="1800" b="1" cap="non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55254"/>
              </p:ext>
            </p:extLst>
          </p:nvPr>
        </p:nvGraphicFramePr>
        <p:xfrm>
          <a:off x="262467" y="1798825"/>
          <a:ext cx="8698653" cy="392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549490092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92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Grade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1,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1,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2,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2,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3,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3,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4,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4,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5,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5,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27.6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13.9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25.9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23.0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41.2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1.5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13.9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30.5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14.7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43.3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0.8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7.7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44.4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20.9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25.8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9.2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35.8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0.2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11.0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31.0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38.6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22.0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27.4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8.2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0.2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7.5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17.5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39.1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21.1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30.7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29.3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0.2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8.3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8*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35.6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28.7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19.2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24.3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16.2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28.2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0.2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1.1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Algebra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 I**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26.2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47.7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26.0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17.1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9.0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37.7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5.6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0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Algebra II**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53.5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10.6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18.6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11.7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20.9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49.7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6.6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13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Geometry**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31.7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10.4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50.8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24.6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16.3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32.8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26.9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0.0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5.3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711" y="5984409"/>
            <a:ext cx="8306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*Some students in grade 8 participated in the Algebra I assessment in place of the 8</a:t>
            </a:r>
            <a:r>
              <a:rPr lang="en-US" sz="1100" baseline="30000" dirty="0">
                <a:solidFill>
                  <a:srgbClr val="C00000"/>
                </a:solidFill>
              </a:rPr>
              <a:t>th</a:t>
            </a:r>
            <a:r>
              <a:rPr lang="en-US" sz="1100" dirty="0">
                <a:solidFill>
                  <a:srgbClr val="C00000"/>
                </a:solidFill>
              </a:rPr>
              <a:t> grade Math assessment. Thus, Math 8 outcomes are not representative of grade 8 performance as a whole.</a:t>
            </a:r>
          </a:p>
          <a:p>
            <a:r>
              <a:rPr lang="en-US" sz="1100" dirty="0">
                <a:solidFill>
                  <a:srgbClr val="C00000"/>
                </a:solidFill>
              </a:rPr>
              <a:t>** NJSLA 2018-2019 assessments were optional for 11</a:t>
            </a:r>
            <a:r>
              <a:rPr lang="en-US" sz="1100" baseline="30000" dirty="0">
                <a:solidFill>
                  <a:srgbClr val="C00000"/>
                </a:solidFill>
              </a:rPr>
              <a:t>th</a:t>
            </a:r>
            <a:r>
              <a:rPr lang="en-US" sz="1100" dirty="0">
                <a:solidFill>
                  <a:srgbClr val="C00000"/>
                </a:solidFill>
              </a:rPr>
              <a:t> Grade students, state results do not include Grade 11 results.</a:t>
            </a:r>
          </a:p>
          <a:p>
            <a:r>
              <a:rPr lang="en-US" sz="1100" dirty="0"/>
              <a:t>Notes: Percentages may not total 100 due to rounding.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English Language Arts Grade 3 -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63577"/>
              </p:ext>
            </p:extLst>
          </p:nvPr>
        </p:nvGraphicFramePr>
        <p:xfrm>
          <a:off x="259453" y="1761344"/>
          <a:ext cx="8630214" cy="3200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5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3812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ELA03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 Yet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(Level 1)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Partially Meeting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(Level 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313728711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2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English Language Arts Grade 4 -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20485"/>
              </p:ext>
            </p:extLst>
          </p:nvPr>
        </p:nvGraphicFramePr>
        <p:xfrm>
          <a:off x="259453" y="1761344"/>
          <a:ext cx="8630214" cy="317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99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ELA04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 Yet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(% Level 1)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Partially Meeting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(% Level 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31602137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English Language Arts Grade 5 -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898389"/>
              </p:ext>
            </p:extLst>
          </p:nvPr>
        </p:nvGraphicFramePr>
        <p:xfrm>
          <a:off x="259453" y="1761344"/>
          <a:ext cx="8630214" cy="317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99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ELA05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 Yet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(% Level 1)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Partially Meeting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(% Level 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31602137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2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English Language Arts Grade 6 -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353851"/>
              </p:ext>
            </p:extLst>
          </p:nvPr>
        </p:nvGraphicFramePr>
        <p:xfrm>
          <a:off x="259453" y="1761344"/>
          <a:ext cx="8630214" cy="317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99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ELA06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 Yet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(% Level 1)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Partially Meeting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(% Level 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31602137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1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English Language Arts Grade 7 -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26804"/>
              </p:ext>
            </p:extLst>
          </p:nvPr>
        </p:nvGraphicFramePr>
        <p:xfrm>
          <a:off x="259453" y="1761344"/>
          <a:ext cx="8630214" cy="317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99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ELA07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 Yet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(% Level 1)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Partially Meeting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(% Level 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31602137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9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English Language Arts Grade 8 -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49631"/>
              </p:ext>
            </p:extLst>
          </p:nvPr>
        </p:nvGraphicFramePr>
        <p:xfrm>
          <a:off x="259453" y="1761344"/>
          <a:ext cx="8630214" cy="317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99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ELA08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Not Yet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(% Level 1)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Partially Meeting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(% Level 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5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31602137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3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Mathematics Grade 3 -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24116"/>
              </p:ext>
            </p:extLst>
          </p:nvPr>
        </p:nvGraphicFramePr>
        <p:xfrm>
          <a:off x="259453" y="1776332"/>
          <a:ext cx="8630215" cy="310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1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MAT03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Not Yet</a:t>
                      </a:r>
                      <a:r>
                        <a:rPr lang="en-US" sz="1400" b="1" baseline="0" dirty="0"/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(Level 1)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Partially Meeting </a:t>
                      </a:r>
                    </a:p>
                    <a:p>
                      <a:pPr algn="ctr"/>
                      <a:r>
                        <a:rPr lang="en-US" sz="1400" b="1" dirty="0"/>
                        <a:t>Expectations</a:t>
                      </a:r>
                    </a:p>
                    <a:p>
                      <a:pPr algn="ctr"/>
                      <a:r>
                        <a:rPr lang="en-US" sz="1400" b="1" dirty="0"/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 (Level 4)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56562497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Mathematics Grade 4 -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802475"/>
              </p:ext>
            </p:extLst>
          </p:nvPr>
        </p:nvGraphicFramePr>
        <p:xfrm>
          <a:off x="259453" y="1776332"/>
          <a:ext cx="8630215" cy="310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1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MAT04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Not Yet</a:t>
                      </a:r>
                      <a:r>
                        <a:rPr lang="en-US" sz="1400" b="1" baseline="0" dirty="0"/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(Level 1)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Partially Meeting </a:t>
                      </a:r>
                    </a:p>
                    <a:p>
                      <a:pPr algn="ctr"/>
                      <a:r>
                        <a:rPr lang="en-US" sz="1400" b="1" dirty="0"/>
                        <a:t>Expectations</a:t>
                      </a:r>
                    </a:p>
                    <a:p>
                      <a:pPr algn="ctr"/>
                      <a:r>
                        <a:rPr lang="en-US" sz="1400" b="1" dirty="0"/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 (Level 4)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56562497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5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Mathematics Grade 5 -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82361"/>
              </p:ext>
            </p:extLst>
          </p:nvPr>
        </p:nvGraphicFramePr>
        <p:xfrm>
          <a:off x="259453" y="1776332"/>
          <a:ext cx="8630215" cy="310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1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MAT05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Not Yet</a:t>
                      </a:r>
                      <a:r>
                        <a:rPr lang="en-US" sz="1400" b="1" baseline="0" dirty="0"/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(Level 1)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Partially Meeting </a:t>
                      </a:r>
                    </a:p>
                    <a:p>
                      <a:pPr algn="ctr"/>
                      <a:r>
                        <a:rPr lang="en-US" sz="1400" b="1" dirty="0"/>
                        <a:t>Expectations</a:t>
                      </a:r>
                    </a:p>
                    <a:p>
                      <a:pPr algn="ctr"/>
                      <a:r>
                        <a:rPr lang="en-US" sz="1400" b="1" dirty="0"/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 (Level 4)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56562497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3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F960D-212A-4BA6-BEE2-6FDC2B065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DF5E24-A0FA-46AE-99C7-4E53C8BA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NJ Student Learning Assessments: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Spring 2019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2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Mathematics Grade 6 -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025481"/>
              </p:ext>
            </p:extLst>
          </p:nvPr>
        </p:nvGraphicFramePr>
        <p:xfrm>
          <a:off x="259453" y="1776332"/>
          <a:ext cx="8630215" cy="310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1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MAT06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Not Yet</a:t>
                      </a:r>
                      <a:r>
                        <a:rPr lang="en-US" sz="1400" b="1" baseline="0" dirty="0"/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(Level 1)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Partially Meeting </a:t>
                      </a:r>
                    </a:p>
                    <a:p>
                      <a:pPr algn="ctr"/>
                      <a:r>
                        <a:rPr lang="en-US" sz="1400" b="1" dirty="0"/>
                        <a:t>Expectations</a:t>
                      </a:r>
                    </a:p>
                    <a:p>
                      <a:pPr algn="ctr"/>
                      <a:r>
                        <a:rPr lang="en-US" sz="1400" b="1" dirty="0"/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 (Level 4)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56562497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5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Mathematics Grade 7 -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91122"/>
              </p:ext>
            </p:extLst>
          </p:nvPr>
        </p:nvGraphicFramePr>
        <p:xfrm>
          <a:off x="259453" y="1776332"/>
          <a:ext cx="8630215" cy="310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1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MAT07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Not Yet</a:t>
                      </a:r>
                      <a:r>
                        <a:rPr lang="en-US" sz="1400" b="1" baseline="0" dirty="0"/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(Level 1)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Partially Meeting </a:t>
                      </a:r>
                    </a:p>
                    <a:p>
                      <a:pPr algn="ctr"/>
                      <a:r>
                        <a:rPr lang="en-US" sz="1400" b="1" dirty="0"/>
                        <a:t>Expectations</a:t>
                      </a:r>
                    </a:p>
                    <a:p>
                      <a:pPr algn="ctr"/>
                      <a:r>
                        <a:rPr lang="en-US" sz="1400" b="1" dirty="0"/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 (Level 4)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56562497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453" y="355847"/>
            <a:ext cx="8630215" cy="1054394"/>
          </a:xfrm>
        </p:spPr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NJSLA School- &amp; Grade-Level Outcomes</a:t>
            </a:r>
            <a:br>
              <a:rPr lang="en-US" sz="2000" b="1" cap="none" dirty="0"/>
            </a:br>
            <a:r>
              <a:rPr lang="en-US" sz="2000" b="1" cap="none" dirty="0"/>
              <a:t>Mathematics Grade 8 - Percentages</a:t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826451"/>
              </p:ext>
            </p:extLst>
          </p:nvPr>
        </p:nvGraphicFramePr>
        <p:xfrm>
          <a:off x="259453" y="1776332"/>
          <a:ext cx="8630215" cy="310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19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MAT08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Not Yet</a:t>
                      </a:r>
                      <a:r>
                        <a:rPr lang="en-US" sz="1400" b="1" baseline="0" dirty="0"/>
                        <a:t> 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(Level 1)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Partially Meeting </a:t>
                      </a:r>
                    </a:p>
                    <a:p>
                      <a:pPr algn="ctr"/>
                      <a:r>
                        <a:rPr lang="en-US" sz="1400" b="1" dirty="0"/>
                        <a:t>Expectations</a:t>
                      </a:r>
                    </a:p>
                    <a:p>
                      <a:pPr algn="ctr"/>
                      <a:r>
                        <a:rPr lang="en-US" sz="1400" b="1" dirty="0"/>
                        <a:t>(Level 2)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Approaching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3)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Meeting Expectations</a:t>
                      </a:r>
                    </a:p>
                    <a:p>
                      <a:pPr algn="ctr"/>
                      <a:r>
                        <a:rPr lang="en-US" sz="1400" b="1" baseline="0" dirty="0"/>
                        <a:t> (Level 4)</a:t>
                      </a:r>
                      <a:endParaRPr lang="en-US" sz="1400" b="1" dirty="0"/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Exceeding Expectations</a:t>
                      </a:r>
                    </a:p>
                    <a:p>
                      <a:pPr algn="ctr"/>
                      <a:r>
                        <a:rPr lang="en-US" sz="1400" b="1" dirty="0"/>
                        <a:t> (Level 5)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% of students at Level 4 and 5</a:t>
                      </a:r>
                    </a:p>
                  </a:txBody>
                  <a:tcPr marL="131024" marR="131024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Broad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Buck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Cherry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Indian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QML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38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West</a:t>
                      </a:r>
                    </a:p>
                  </a:txBody>
                  <a:tcPr marL="131024" marR="131024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131024" marR="131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131024" marR="131024" anchor="ctr"/>
                </a:tc>
                <a:extLst>
                  <a:ext uri="{0D108BD9-81ED-4DB2-BD59-A6C34878D82A}">
                    <a16:rowId xmlns:a16="http://schemas.microsoft.com/office/drawing/2014/main" val="156562497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C029F-5608-4D41-9E64-0F083A39B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40BBF1-B200-496F-8B9E-8E78B367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2052960"/>
            <a:ext cx="6736080" cy="1828800"/>
          </a:xfrm>
        </p:spPr>
        <p:txBody>
          <a:bodyPr/>
          <a:lstStyle/>
          <a:p>
            <a:pPr algn="ctr"/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Dynamic Learning Maps: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Spring 2019 Administration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0654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2018 Spring DLM District- &amp; Grade-Level Outcomes</a:t>
            </a:r>
            <a:br>
              <a:rPr lang="en-US" sz="2000" dirty="0"/>
            </a:br>
            <a:endParaRPr lang="en-US" sz="2000" cap="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EA388F-2EA2-4B6A-90D1-11428B468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99" y="1719263"/>
            <a:ext cx="7941601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7C4EC-3BD1-4B36-8F8C-213E7866D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50" y="1993900"/>
            <a:ext cx="8267700" cy="38576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Bridgeton’s</a:t>
            </a:r>
            <a:br>
              <a:rPr lang="en-US" sz="2000" cap="none" dirty="0"/>
            </a:br>
            <a:r>
              <a:rPr lang="en-US" sz="2000" cap="none" dirty="0"/>
              <a:t>2019 Spring DLM School- &amp; Grade-Level Outcomes</a:t>
            </a:r>
            <a:br>
              <a:rPr lang="en-US" sz="2000" dirty="0"/>
            </a:b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184611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F63F9-90B2-4B8A-862B-F35307EB4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331063-576C-4A7D-A493-522BBDB8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ACCESS for ELLs:</a:t>
            </a:r>
            <a:b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Spring 2019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6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6" y="451414"/>
            <a:ext cx="8750220" cy="58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3" y="347241"/>
            <a:ext cx="8810295" cy="59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5" y="347241"/>
            <a:ext cx="8594830" cy="59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Comparison of Bridgeton’s Spring 2017, </a:t>
            </a:r>
            <a:br>
              <a:rPr lang="en-US" sz="2000" cap="none" dirty="0"/>
            </a:br>
            <a:r>
              <a:rPr lang="en-US" sz="2000" cap="none" dirty="0"/>
              <a:t>Spring 2018 &amp; Spring 2019 NJSLA Administrations</a:t>
            </a:r>
            <a:br>
              <a:rPr lang="en-US" sz="2000" cap="none" dirty="0"/>
            </a:br>
            <a:r>
              <a:rPr lang="en-US" sz="2000" b="1" cap="none" dirty="0"/>
              <a:t>English Language Arts - Percentages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91709"/>
              </p:ext>
            </p:extLst>
          </p:nvPr>
        </p:nvGraphicFramePr>
        <p:xfrm>
          <a:off x="132590" y="1599329"/>
          <a:ext cx="8810690" cy="449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364039972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873119647"/>
                    </a:ext>
                  </a:extLst>
                </a:gridCol>
              </a:tblGrid>
              <a:tr h="825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Grade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1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1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1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2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2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2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3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3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3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4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4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4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5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5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5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effectLst/>
                        </a:rPr>
                        <a:t>Change in Level 1 and 2 2017 to 2019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effectLst/>
                        </a:rPr>
                        <a:t>Change in Level 4 and 5 2017 to 2019**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6979" y="6355080"/>
            <a:ext cx="8881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srgbClr val="C00000"/>
                </a:solidFill>
              </a:rPr>
              <a:t>*Grade 11 test was optional for 2018-2019 assessment year. **Level 4 and Level 5 is an indication a student is on pace to be college and career ready. </a:t>
            </a:r>
          </a:p>
          <a:p>
            <a:r>
              <a:rPr lang="en-US" sz="1100" dirty="0"/>
              <a:t>Notes: Data shown is preliminary.  Percentages may not total 100 due to rounding.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5626" y="6425243"/>
            <a:ext cx="433267" cy="274320"/>
          </a:xfrm>
        </p:spPr>
        <p:txBody>
          <a:bodyPr/>
          <a:lstStyle/>
          <a:p>
            <a:fld id="{356A72F1-C897-1647-9CE8-BFFB194180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79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7" y="439838"/>
            <a:ext cx="8611565" cy="59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" y="358815"/>
            <a:ext cx="8854632" cy="61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" y="335666"/>
            <a:ext cx="8796759" cy="5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381965"/>
            <a:ext cx="8924081" cy="59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5" y="335666"/>
            <a:ext cx="8729746" cy="61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428263"/>
            <a:ext cx="8773610" cy="59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9" y="428264"/>
            <a:ext cx="8773610" cy="58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254644"/>
            <a:ext cx="8796759" cy="6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393539"/>
            <a:ext cx="9039828" cy="59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358815"/>
            <a:ext cx="8808334" cy="59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>
                <a:solidFill>
                  <a:prstClr val="white"/>
                </a:solidFill>
              </a:rPr>
              <a:t>Comparison of </a:t>
            </a:r>
            <a:r>
              <a:rPr lang="en-US" sz="2000" cap="none" dirty="0"/>
              <a:t>Bridgeton’s </a:t>
            </a:r>
            <a:r>
              <a:rPr lang="en-US" sz="2000" cap="none" dirty="0">
                <a:solidFill>
                  <a:prstClr val="white"/>
                </a:solidFill>
              </a:rPr>
              <a:t>Spring 2017, </a:t>
            </a:r>
            <a:br>
              <a:rPr lang="en-US" sz="2000" cap="none" dirty="0">
                <a:solidFill>
                  <a:prstClr val="white"/>
                </a:solidFill>
              </a:rPr>
            </a:br>
            <a:r>
              <a:rPr lang="en-US" sz="2000" cap="none" dirty="0">
                <a:solidFill>
                  <a:prstClr val="white"/>
                </a:solidFill>
              </a:rPr>
              <a:t>Spring 2018 &amp; Spring 2019 NJSLA Administrations</a:t>
            </a:r>
            <a:br>
              <a:rPr lang="en-US" sz="2000" cap="none" dirty="0">
                <a:solidFill>
                  <a:prstClr val="white"/>
                </a:solidFill>
              </a:rPr>
            </a:br>
            <a:r>
              <a:rPr lang="en-US" sz="2000" b="1" cap="none" dirty="0">
                <a:solidFill>
                  <a:prstClr val="white"/>
                </a:solidFill>
              </a:rPr>
              <a:t>Mathematics - Percentages</a:t>
            </a:r>
            <a:endParaRPr lang="en-US" sz="2000" b="1" cap="none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47667"/>
              </p:ext>
            </p:extLst>
          </p:nvPr>
        </p:nvGraphicFramePr>
        <p:xfrm>
          <a:off x="117792" y="1621728"/>
          <a:ext cx="8810690" cy="4483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364039972"/>
                    </a:ext>
                  </a:extLst>
                </a:gridCol>
                <a:gridCol w="493415">
                  <a:extLst>
                    <a:ext uri="{9D8B030D-6E8A-4147-A177-3AD203B41FA5}">
                      <a16:colId xmlns:a16="http://schemas.microsoft.com/office/drawing/2014/main" val="2873119647"/>
                    </a:ext>
                  </a:extLst>
                </a:gridCol>
              </a:tblGrid>
              <a:tr h="754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Grade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1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1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1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2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2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2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3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3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3 2019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4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4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4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5 2017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5 2018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Level 5 2019 </a:t>
                      </a:r>
                      <a:endParaRPr lang="en-US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effectLst/>
                        </a:rPr>
                        <a:t>Change in Level 1 and 2 2017 to 2019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effectLst/>
                        </a:rPr>
                        <a:t>Change in Level 4 and 5 2017 to 2019**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1" marR="7321" marT="732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900"/>
                  </a:ext>
                </a:extLst>
              </a:tr>
              <a:tr h="419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3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4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8*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88" marR="48688" marT="24344" marB="2434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ALG I***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88" marR="48688" marT="24344" marB="2434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GEO***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88" marR="48688" marT="24344" marB="2434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5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kern="1200" dirty="0">
                          <a:effectLst/>
                        </a:rPr>
                        <a:t>ALG II***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688" marR="48688" marT="24344" marB="24344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47832" marR="47832" marT="23916" marB="2391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7321" marR="7321" marT="7321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7321" marR="7321" marT="732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9F4436-F7F8-42A9-8D3A-2C7B4CC7DDC5}"/>
              </a:ext>
            </a:extLst>
          </p:cNvPr>
          <p:cNvSpPr txBox="1"/>
          <p:nvPr/>
        </p:nvSpPr>
        <p:spPr>
          <a:xfrm>
            <a:off x="117792" y="6119336"/>
            <a:ext cx="9026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*Approximately 30,000 New Jersey students in grade 8 participated in the Algebra I assessment. Thus, Math 8 outcomes are not representative of grade 8 performance as a whole. **Level 4 and Level 5 is an indication a student is on pace to be college and career ready.</a:t>
            </a:r>
          </a:p>
          <a:p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C00000"/>
                </a:solidFill>
              </a:rPr>
              <a:t>*** NJSLA 2018-2019 assessments were optional for 11</a:t>
            </a:r>
            <a:r>
              <a:rPr lang="en-US" sz="1050" baseline="30000" dirty="0">
                <a:solidFill>
                  <a:srgbClr val="C00000"/>
                </a:solidFill>
              </a:rPr>
              <a:t>th</a:t>
            </a:r>
            <a:r>
              <a:rPr lang="en-US" sz="1050" dirty="0">
                <a:solidFill>
                  <a:srgbClr val="C00000"/>
                </a:solidFill>
              </a:rPr>
              <a:t> Grade students</a:t>
            </a:r>
            <a:endParaRPr lang="en-US" sz="105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Notes: Data shown is preliminary.  Percentages may not total 100 due to rounding. ALG 1 Is Algebra 1; GEO is Geometry; ALG II is Algebra 2.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45626" y="6425243"/>
            <a:ext cx="433267" cy="274320"/>
          </a:xfrm>
        </p:spPr>
        <p:txBody>
          <a:bodyPr/>
          <a:lstStyle/>
          <a:p>
            <a:fld id="{356A72F1-C897-1647-9CE8-BFFB194180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23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393539"/>
            <a:ext cx="8831483" cy="59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2" y="312517"/>
            <a:ext cx="8635064" cy="5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439838"/>
            <a:ext cx="8750461" cy="58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8" y="428263"/>
            <a:ext cx="8757830" cy="59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6" y="335665"/>
            <a:ext cx="8843568" cy="60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7" y="474563"/>
            <a:ext cx="8770282" cy="58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6" y="428263"/>
            <a:ext cx="8750168" cy="58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Comparison of Bridgeton’s</a:t>
            </a:r>
            <a:r>
              <a:rPr lang="en-US" sz="2000" cap="none" dirty="0">
                <a:solidFill>
                  <a:srgbClr val="FFFF00"/>
                </a:solidFill>
              </a:rPr>
              <a:t> </a:t>
            </a:r>
            <a:br>
              <a:rPr lang="en-US" sz="2000" cap="non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cap="none" dirty="0"/>
              <a:t>2017 to 2019 Spring NJSLA Administrations</a:t>
            </a:r>
            <a:br>
              <a:rPr lang="en-US" sz="2000" b="1" cap="none" dirty="0"/>
            </a:br>
            <a:r>
              <a:rPr lang="en-US" sz="2000" b="1" cap="none" dirty="0"/>
              <a:t>English Language Arts – Percentage Changes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562775"/>
              </p:ext>
            </p:extLst>
          </p:nvPr>
        </p:nvGraphicFramePr>
        <p:xfrm>
          <a:off x="226423" y="1672287"/>
          <a:ext cx="8654146" cy="4107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972366700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1581615188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1613050618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3318471596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3246941817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6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Grade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 District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 District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District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District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District 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District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404708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1.3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  <a:cs typeface="+mn-cs"/>
                        </a:rPr>
                        <a:t>+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  <a:cs typeface="+mn-cs"/>
                        </a:rPr>
                        <a:t>+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−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2.3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+mn-cs"/>
                        </a:rPr>
                        <a:t>+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1.5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−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−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1.1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1.7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−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2.8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−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2.7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−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3.6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−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2.6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−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3.7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2.5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−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1.8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−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kern="12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2" marR="47832" marT="23916" marB="2391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−</a:t>
                      </a:r>
                      <a:endParaRPr lang="en-US" sz="20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3.6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+mn-cs"/>
                        </a:rPr>
                        <a:t>+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12.5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26423" y="6029605"/>
            <a:ext cx="8060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    </a:t>
            </a:r>
            <a:r>
              <a:rPr lang="en-US" sz="1100" dirty="0">
                <a:solidFill>
                  <a:srgbClr val="C00000"/>
                </a:solidFill>
              </a:rPr>
              <a:t>* NJSLA 2018-2019 assessments were optional for 11</a:t>
            </a:r>
            <a:r>
              <a:rPr lang="en-US" sz="1100" baseline="30000" dirty="0">
                <a:solidFill>
                  <a:srgbClr val="C00000"/>
                </a:solidFill>
              </a:rPr>
              <a:t>th</a:t>
            </a:r>
            <a:r>
              <a:rPr lang="en-US" sz="1100" dirty="0">
                <a:solidFill>
                  <a:srgbClr val="C00000"/>
                </a:solidFill>
              </a:rPr>
              <a:t> Grade students . State Percentages do not include results for Grade 11.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Notes: Percentages may not total 100 due to rounding.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C00000"/>
                </a:solidFill>
              </a:rPr>
              <a:t>The plus sign (+) indicates an increase of the % change from the previous year where a minus sign (-) shows a decrease of the % change from the previous year.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4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Comparison of Bridgeton’s </a:t>
            </a:r>
            <a:br>
              <a:rPr lang="en-US" sz="2000" cap="none" dirty="0"/>
            </a:br>
            <a:r>
              <a:rPr lang="en-US" sz="2000" cap="none" dirty="0"/>
              <a:t>2017 to 2019 Spring NJSLA Administrations</a:t>
            </a:r>
            <a:br>
              <a:rPr lang="en-US" sz="2000" b="1" cap="none" dirty="0"/>
            </a:br>
            <a:r>
              <a:rPr lang="en-US" sz="2000" b="1" cap="none" dirty="0"/>
              <a:t>Mathematics – Percentage Changes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434967"/>
              </p:ext>
            </p:extLst>
          </p:nvPr>
        </p:nvGraphicFramePr>
        <p:xfrm>
          <a:off x="208494" y="1591605"/>
          <a:ext cx="8617838" cy="4471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972366700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1581615188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1613050618"/>
                    </a:ext>
                  </a:extLst>
                </a:gridCol>
                <a:gridCol w="725672">
                  <a:extLst>
                    <a:ext uri="{9D8B030D-6E8A-4147-A177-3AD203B41FA5}">
                      <a16:colId xmlns:a16="http://schemas.microsoft.com/office/drawing/2014/main" val="3318471596"/>
                    </a:ext>
                  </a:extLst>
                </a:gridCol>
                <a:gridCol w="577663">
                  <a:extLst>
                    <a:ext uri="{9D8B030D-6E8A-4147-A177-3AD203B41FA5}">
                      <a16:colId xmlns:a16="http://schemas.microsoft.com/office/drawing/2014/main" val="3246941817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16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048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Grade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 District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 District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1 &amp;</a:t>
                      </a:r>
                      <a:r>
                        <a:rPr lang="en-US" sz="1100" dirty="0"/>
                        <a:t> 2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District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District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 3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District 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District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</a:p>
                    <a:p>
                      <a:pPr algn="ctr"/>
                      <a:r>
                        <a:rPr lang="en-US" sz="1100" dirty="0"/>
                        <a:t>Trend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Levels 4 &amp; </a:t>
                      </a:r>
                      <a:r>
                        <a:rPr lang="en-US" sz="1100" dirty="0"/>
                        <a:t>5</a:t>
                      </a:r>
                    </a:p>
                    <a:p>
                      <a:pPr algn="ctr"/>
                      <a:r>
                        <a:rPr lang="en-US" sz="1100" dirty="0"/>
                        <a:t>State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70594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0.5%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2.1%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2.6%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2.3%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1.4%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3.7%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5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3.2%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3.8%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0.6%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3.4%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0.3%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0.7%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3.7%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1.6%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2.1%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0.4%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2.6%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Algebra I***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3.0%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1.0%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Algebra</a:t>
                      </a:r>
                      <a:r>
                        <a:rPr lang="en-US" sz="1100" baseline="0" dirty="0"/>
                        <a:t> II***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1.1%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1.1%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Geometry***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0.3%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+mn-cs"/>
                        </a:rPr>
                        <a:t>+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−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0.3%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52066C0A-1D64-4F8B-B2AB-FF966EEDC2B6}"/>
              </a:ext>
            </a:extLst>
          </p:cNvPr>
          <p:cNvSpPr/>
          <p:nvPr/>
        </p:nvSpPr>
        <p:spPr>
          <a:xfrm>
            <a:off x="118265" y="5987751"/>
            <a:ext cx="8762302" cy="10695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*Some students in grade 8 participated in the Algebra I assessment in place of the 8</a:t>
            </a:r>
            <a:r>
              <a:rPr lang="en-US" sz="1050" baseline="30000" dirty="0">
                <a:solidFill>
                  <a:srgbClr val="C00000"/>
                </a:solidFill>
              </a:rPr>
              <a:t>th</a:t>
            </a:r>
            <a:r>
              <a:rPr lang="en-US" sz="1050" dirty="0">
                <a:solidFill>
                  <a:srgbClr val="C00000"/>
                </a:solidFill>
              </a:rPr>
              <a:t> grade Math assessment. Thus, Math 8 outcomes are not representative of grade 8 performance as a whole. *** NJSLA 2018-2019 assessments were optional for 11</a:t>
            </a:r>
            <a:r>
              <a:rPr lang="en-US" sz="1050" baseline="30000" dirty="0">
                <a:solidFill>
                  <a:srgbClr val="C00000"/>
                </a:solidFill>
              </a:rPr>
              <a:t>th</a:t>
            </a:r>
            <a:r>
              <a:rPr lang="en-US" sz="1050" dirty="0">
                <a:solidFill>
                  <a:srgbClr val="C00000"/>
                </a:solidFill>
              </a:rPr>
              <a:t> Grade students, state results do not include Grade 11 results.</a:t>
            </a:r>
          </a:p>
          <a:p>
            <a:r>
              <a:rPr lang="en-US" sz="1050" dirty="0"/>
              <a:t>Notes: Percentages may not total 100 due to rounding.</a:t>
            </a:r>
          </a:p>
          <a:p>
            <a:r>
              <a:rPr lang="en-US" sz="1050" dirty="0">
                <a:solidFill>
                  <a:srgbClr val="C00000"/>
                </a:solidFill>
              </a:rPr>
              <a:t>- The plus sign (+) indicates an increase of the % change from the previous year where a minus sign (-) shows a decrease of the % change from the previous year.</a:t>
            </a:r>
          </a:p>
          <a:p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356A72F1-C897-1647-9CE8-BFFB194180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Comparison of Bridgeton’s</a:t>
            </a:r>
            <a:r>
              <a:rPr lang="en-US" sz="2000" cap="none" dirty="0">
                <a:solidFill>
                  <a:srgbClr val="FFFF00"/>
                </a:solidFill>
              </a:rPr>
              <a:t> </a:t>
            </a:r>
            <a:br>
              <a:rPr lang="en-US" sz="2000" cap="none" dirty="0"/>
            </a:br>
            <a:r>
              <a:rPr lang="en-US" sz="2000" cap="none" dirty="0"/>
              <a:t>Number of Students Tested </a:t>
            </a:r>
            <a:br>
              <a:rPr lang="en-US" sz="2000" cap="none" dirty="0"/>
            </a:br>
            <a:r>
              <a:rPr lang="en-US" sz="2000" cap="none" dirty="0"/>
              <a:t>Spring 2018 &amp; Spring 2019 NJSLA Administrations</a:t>
            </a:r>
            <a:br>
              <a:rPr lang="en-US" sz="2000" b="1" cap="none" dirty="0"/>
            </a:br>
            <a:r>
              <a:rPr lang="en-US" sz="2000" b="1" cap="none" dirty="0"/>
              <a:t>English Language Arts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994629"/>
              </p:ext>
            </p:extLst>
          </p:nvPr>
        </p:nvGraphicFramePr>
        <p:xfrm>
          <a:off x="527168" y="2012996"/>
          <a:ext cx="8088924" cy="3344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5300">
                  <a:extLst>
                    <a:ext uri="{9D8B030D-6E8A-4147-A177-3AD203B41FA5}">
                      <a16:colId xmlns:a16="http://schemas.microsoft.com/office/drawing/2014/main" val="138001049"/>
                    </a:ext>
                  </a:extLst>
                </a:gridCol>
              </a:tblGrid>
              <a:tr h="5461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Students Tested 2019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 Tested 2018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between number of students tested in 2018 and 2019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468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473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486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490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493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479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475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445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445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342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339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-65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3441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-30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7168" y="5930445"/>
            <a:ext cx="5988143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** NJSLA 2018-2019 assessments were optional for 11</a:t>
            </a:r>
            <a:r>
              <a:rPr lang="en-US" sz="1050" baseline="30000" dirty="0">
                <a:solidFill>
                  <a:srgbClr val="C00000"/>
                </a:solidFill>
              </a:rPr>
              <a:t>th</a:t>
            </a:r>
            <a:r>
              <a:rPr lang="en-US" sz="1050" dirty="0">
                <a:solidFill>
                  <a:srgbClr val="C00000"/>
                </a:solidFill>
              </a:rPr>
              <a:t> Grade students.</a:t>
            </a:r>
          </a:p>
          <a:p>
            <a:r>
              <a:rPr lang="en-US" sz="1050" dirty="0"/>
              <a:t>Note: “Students Tested” represents individual valid test scores for English Language Arts.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3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Comparison of Bridgeton’s </a:t>
            </a:r>
            <a:b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Number of Students Tested</a:t>
            </a:r>
            <a:b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Spring 2018 &amp; Spring 2019 NJSLA Administrations</a:t>
            </a:r>
            <a:br>
              <a:rPr lang="en-US" sz="1800" b="1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9821"/>
              </p:ext>
            </p:extLst>
          </p:nvPr>
        </p:nvGraphicFramePr>
        <p:xfrm>
          <a:off x="506066" y="2008358"/>
          <a:ext cx="8131127" cy="3486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7607">
                  <a:extLst>
                    <a:ext uri="{9D8B030D-6E8A-4147-A177-3AD203B41FA5}">
                      <a16:colId xmlns:a16="http://schemas.microsoft.com/office/drawing/2014/main" val="1986321191"/>
                    </a:ext>
                  </a:extLst>
                </a:gridCol>
              </a:tblGrid>
              <a:tr h="5209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Students Tested 2019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 Tested 2018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between number of students tested in 2018 and 2019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91023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479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478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496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498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489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487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478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486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8*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Algebra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I**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355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-34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Algebra II**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-258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Geometry**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318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3489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3747</a:t>
                      </a:r>
                    </a:p>
                  </a:txBody>
                  <a:tcPr marL="98268" marR="9826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-258</a:t>
                      </a:r>
                    </a:p>
                  </a:txBody>
                  <a:tcPr marL="98268" marR="98268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6065" y="5667257"/>
            <a:ext cx="7033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*Some students in grade 8 participated in the Algebra I assessment in place of the 8</a:t>
            </a:r>
            <a:r>
              <a:rPr lang="en-US" sz="1100" baseline="30000" dirty="0">
                <a:solidFill>
                  <a:srgbClr val="C00000"/>
                </a:solidFill>
              </a:rPr>
              <a:t>th</a:t>
            </a:r>
            <a:r>
              <a:rPr lang="en-US" sz="1100" dirty="0">
                <a:solidFill>
                  <a:srgbClr val="C00000"/>
                </a:solidFill>
              </a:rPr>
              <a:t> grade Math assessment. Thus, Math 8 outcomes are not representative of grade 8 performance as a whole.</a:t>
            </a:r>
          </a:p>
          <a:p>
            <a:r>
              <a:rPr lang="en-US" sz="1100" dirty="0">
                <a:solidFill>
                  <a:srgbClr val="C00000"/>
                </a:solidFill>
              </a:rPr>
              <a:t>** NJSLA 2018-2019 assessments were optional for 11</a:t>
            </a:r>
            <a:r>
              <a:rPr lang="en-US" sz="1100" baseline="30000" dirty="0">
                <a:solidFill>
                  <a:srgbClr val="C00000"/>
                </a:solidFill>
              </a:rPr>
              <a:t>th</a:t>
            </a:r>
            <a:r>
              <a:rPr lang="en-US" sz="1100" dirty="0">
                <a:solidFill>
                  <a:srgbClr val="C00000"/>
                </a:solidFill>
              </a:rPr>
              <a:t> Grade students</a:t>
            </a:r>
          </a:p>
          <a:p>
            <a:r>
              <a:rPr lang="en-US" sz="1100" dirty="0"/>
              <a:t>Notes: “Students Tested” represents individual valid test scores for Mathematics.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4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840" y="304800"/>
            <a:ext cx="8077200" cy="1002267"/>
          </a:xfrm>
        </p:spPr>
        <p:txBody>
          <a:bodyPr/>
          <a:lstStyle/>
          <a:p>
            <a:r>
              <a:rPr lang="en-US" sz="2000" cap="none" dirty="0">
                <a:solidFill>
                  <a:prstClr val="white"/>
                </a:solidFill>
              </a:rPr>
              <a:t>Comparison of </a:t>
            </a:r>
            <a:r>
              <a:rPr lang="en-US" sz="2000" cap="none" dirty="0"/>
              <a:t>Bridgeton’s </a:t>
            </a:r>
            <a:br>
              <a:rPr lang="en-US" sz="2000" cap="none" dirty="0"/>
            </a:br>
            <a:r>
              <a:rPr lang="en-US" sz="1800" cap="none" dirty="0">
                <a:solidFill>
                  <a:prstClr val="white"/>
                </a:solidFill>
              </a:rPr>
              <a:t>Spring 2019 NJSLA Administrations</a:t>
            </a:r>
            <a:br>
              <a:rPr lang="en-US" sz="1800" b="1" cap="none" dirty="0">
                <a:solidFill>
                  <a:prstClr val="white"/>
                </a:solidFill>
              </a:rPr>
            </a:br>
            <a:r>
              <a:rPr lang="en-US" sz="1800" b="1" cap="none" dirty="0">
                <a:solidFill>
                  <a:prstClr val="white"/>
                </a:solidFill>
              </a:rPr>
              <a:t>English Language Arts to New Jersey</a:t>
            </a:r>
            <a:br>
              <a:rPr lang="en-US" sz="1800" b="1" cap="none" dirty="0">
                <a:solidFill>
                  <a:prstClr val="white"/>
                </a:solidFill>
              </a:rPr>
            </a:br>
            <a:r>
              <a:rPr lang="en-US" sz="1800" b="1" cap="none" dirty="0">
                <a:solidFill>
                  <a:prstClr val="white"/>
                </a:solidFill>
              </a:rPr>
              <a:t>Percentages for 2019</a:t>
            </a:r>
            <a:endParaRPr lang="en-US" sz="1800" b="1" cap="non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557135"/>
              </p:ext>
            </p:extLst>
          </p:nvPr>
        </p:nvGraphicFramePr>
        <p:xfrm>
          <a:off x="211015" y="1783021"/>
          <a:ext cx="8721970" cy="367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138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1,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1,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2,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2,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3,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3,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4, District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4, State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Level 5, District</a:t>
                      </a:r>
                    </a:p>
                  </a:txBody>
                  <a:tcPr marL="68580" marR="68580" marT="34290" marB="3429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Level 5, State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83659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42.8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0.4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7.4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8.6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12.6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39.1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1.6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18.3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7.4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29.8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22.2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45.6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0.2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12.3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7.3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12.6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23.9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40.9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0.8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15.2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8.9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10.5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17.8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3.2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29.7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9.2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10.3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17.7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38.0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2.7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24.9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11.8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21.1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36.7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1.4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19.2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6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8268" marR="98268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58.0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14.3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10.9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15.9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33.4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2.6</a:t>
                      </a:r>
                    </a:p>
                  </a:txBody>
                  <a:tcPr marL="68580" marR="68580" marT="34290" marB="3429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25.5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3415" y="6003558"/>
            <a:ext cx="72968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*Grade 11 does not include students who took an AP/IB test</a:t>
            </a:r>
            <a:r>
              <a:rPr lang="en-US" sz="1100" dirty="0">
                <a:solidFill>
                  <a:srgbClr val="FF0000"/>
                </a:solidFill>
              </a:rPr>
              <a:t>.</a:t>
            </a:r>
          </a:p>
          <a:p>
            <a:r>
              <a:rPr lang="en-US" sz="1100" dirty="0">
                <a:solidFill>
                  <a:srgbClr val="C00000"/>
                </a:solidFill>
              </a:rPr>
              <a:t>** NJSLA 2018-2019 assessments were optional for 11</a:t>
            </a:r>
            <a:r>
              <a:rPr lang="en-US" sz="1100" baseline="30000" dirty="0">
                <a:solidFill>
                  <a:srgbClr val="C00000"/>
                </a:solidFill>
              </a:rPr>
              <a:t>th</a:t>
            </a:r>
            <a:r>
              <a:rPr lang="en-US" sz="1100" dirty="0">
                <a:solidFill>
                  <a:srgbClr val="C00000"/>
                </a:solidFill>
              </a:rPr>
              <a:t> Grade students, state results do not include Grade 11 results.</a:t>
            </a:r>
          </a:p>
          <a:p>
            <a:r>
              <a:rPr lang="en-US" sz="1100" dirty="0"/>
              <a:t>Notes: Percentages may not total 100 due to rounding.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72F1-C897-1647-9CE8-BFFB194180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65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D03EDBDFB5C4B88E9B598A333AA93" ma:contentTypeVersion="9" ma:contentTypeDescription="Create a new document." ma:contentTypeScope="" ma:versionID="4b2b64ef2e1dd5078d6bfbd1d4122a4a">
  <xsd:schema xmlns:xsd="http://www.w3.org/2001/XMLSchema" xmlns:xs="http://www.w3.org/2001/XMLSchema" xmlns:p="http://schemas.microsoft.com/office/2006/metadata/properties" xmlns:ns3="c7d1a655-0552-4b83-a2ee-a06043e8fd46" targetNamespace="http://schemas.microsoft.com/office/2006/metadata/properties" ma:root="true" ma:fieldsID="88d1cbbc19a59086dd9b4010ee375878" ns3:_="">
    <xsd:import namespace="c7d1a655-0552-4b83-a2ee-a06043e8fd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1a655-0552-4b83-a2ee-a06043e8f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8AF7C-8D08-42C7-9C3A-3D2ECC22454F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c7d1a655-0552-4b83-a2ee-a06043e8fd46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99A1A04-A054-44CF-A55C-AD513450C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D64E58-CCAB-421D-85AD-C609F1FF1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1a655-0552-4b83-a2ee-a06043e8fd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6718</TotalTime>
  <Words>3295</Words>
  <Application>Microsoft Office PowerPoint</Application>
  <PresentationFormat>On-screen Show (4:3)</PresentationFormat>
  <Paragraphs>1687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Wingdings 2</vt:lpstr>
      <vt:lpstr>Grid</vt:lpstr>
      <vt:lpstr>NJ SLA, DLM and ACCESS: Spring 2019 Administrations   Bridgeton Public Schools October 8, 2019 </vt:lpstr>
      <vt:lpstr>NJ Student Learning Assessments: Spring 2019 Administration</vt:lpstr>
      <vt:lpstr>Comparison of Bridgeton’s Spring 2017,  Spring 2018 &amp; Spring 2019 NJSLA Administrations English Language Arts - Percentages</vt:lpstr>
      <vt:lpstr>Comparison of Bridgeton’s Spring 2017,  Spring 2018 &amp; Spring 2019 NJSLA Administrations Mathematics - Percentages</vt:lpstr>
      <vt:lpstr>Comparison of Bridgeton’s  2017 to 2019 Spring NJSLA Administrations English Language Arts – Percentage Changes</vt:lpstr>
      <vt:lpstr>Comparison of Bridgeton’s  2017 to 2019 Spring NJSLA Administrations Mathematics – Percentage Changes</vt:lpstr>
      <vt:lpstr>Comparison of Bridgeton’s  Number of Students Tested  Spring 2018 &amp; Spring 2019 NJSLA Administrations English Language Arts</vt:lpstr>
      <vt:lpstr>Comparison of Bridgeton’s  Number of Students Tested Spring 2018 &amp; Spring 2019 NJSLA Administrations Mathematics</vt:lpstr>
      <vt:lpstr>Comparison of Bridgeton’s  Spring 2019 NJSLA Administrations English Language Arts to New Jersey Percentages for 2019</vt:lpstr>
      <vt:lpstr>Comparison of Bridgeton’s  Spring 2019 NJSLA Administrations Mathematics to New Jersey - Percentages for 2019</vt:lpstr>
      <vt:lpstr>Bridgeton’s 2019 Spring NJSLA School- &amp; Grade-Level Outcomes English Language Arts Grade 3 - Percentages </vt:lpstr>
      <vt:lpstr>Bridgeton’s 2019 Spring NJSLA School- &amp; Grade-Level Outcomes English Language Arts Grade 4 - Percentages </vt:lpstr>
      <vt:lpstr>Bridgeton’s 2019 Spring NJSLA School- &amp; Grade-Level Outcomes English Language Arts Grade 5 - Percentages </vt:lpstr>
      <vt:lpstr>Bridgeton’s 2019 Spring NJSLA School- &amp; Grade-Level Outcomes English Language Arts Grade 6 - Percentages </vt:lpstr>
      <vt:lpstr>Bridgeton’s 2019 Spring NJSLA School- &amp; Grade-Level Outcomes English Language Arts Grade 7 - Percentages </vt:lpstr>
      <vt:lpstr>Bridgeton’s 2019 Spring NJSLA School- &amp; Grade-Level Outcomes English Language Arts Grade 8 - Percentages </vt:lpstr>
      <vt:lpstr>Bridgeton’s 2019 Spring NJSLA School- &amp; Grade-Level Outcomes Mathematics Grade 3 - Percentages </vt:lpstr>
      <vt:lpstr>Bridgeton’s 2019 Spring NJSLA School- &amp; Grade-Level Outcomes Mathematics Grade 4 - Percentages </vt:lpstr>
      <vt:lpstr>Bridgeton’s 2019 Spring NJSLA School- &amp; Grade-Level Outcomes Mathematics Grade 5 - Percentages </vt:lpstr>
      <vt:lpstr>Bridgeton’s 2019 Spring NJSLA School- &amp; Grade-Level Outcomes Mathematics Grade 6 - Percentages </vt:lpstr>
      <vt:lpstr>Bridgeton’s 2019 Spring NJSLA School- &amp; Grade-Level Outcomes Mathematics Grade 7 - Percentages </vt:lpstr>
      <vt:lpstr>Bridgeton’s 2019 Spring NJSLA School- &amp; Grade-Level Outcomes Mathematics Grade 8 - Percentages </vt:lpstr>
      <vt:lpstr>Dynamic Learning Maps: Spring 2019 Administration </vt:lpstr>
      <vt:lpstr>Bridgeton’s 2018 Spring DLM District- &amp; Grade-Level Outcomes </vt:lpstr>
      <vt:lpstr>Bridgeton’s 2019 Spring DLM School- &amp; Grade-Level Outcomes </vt:lpstr>
      <vt:lpstr>ACCESS for ELLs: Spring 2019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Bari Erlichson</dc:creator>
  <cp:lastModifiedBy>Christopher Tavani</cp:lastModifiedBy>
  <cp:revision>372</cp:revision>
  <cp:lastPrinted>2019-09-24T15:12:32Z</cp:lastPrinted>
  <dcterms:created xsi:type="dcterms:W3CDTF">2015-10-11T00:51:08Z</dcterms:created>
  <dcterms:modified xsi:type="dcterms:W3CDTF">2020-08-03T13:45:50Z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0x01010036ED03EDBDFB5C4B88E9B598A333AA93</vt:lpwstr>
  </property>
</Properties>
</file>